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3" r:id="rId6"/>
    <p:sldId id="264" r:id="rId7"/>
    <p:sldId id="265" r:id="rId8"/>
    <p:sldId id="266" r:id="rId9"/>
    <p:sldId id="267" r:id="rId10"/>
    <p:sldId id="268" r:id="rId11"/>
    <p:sldId id="269" r:id="rId12"/>
    <p:sldId id="270" r:id="rId13"/>
    <p:sldId id="262"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4" autoAdjust="0"/>
    <p:restoredTop sz="94673" autoAdjust="0"/>
  </p:normalViewPr>
  <p:slideViewPr>
    <p:cSldViewPr>
      <p:cViewPr varScale="1">
        <p:scale>
          <a:sx n="101" d="100"/>
          <a:sy n="101" d="100"/>
        </p:scale>
        <p:origin x="-264" y="-90"/>
      </p:cViewPr>
      <p:guideLst>
        <p:guide orient="horz" pos="2160"/>
        <p:guide pos="2880"/>
      </p:guideLst>
    </p:cSldViewPr>
  </p:slideViewPr>
  <p:outlineViewPr>
    <p:cViewPr>
      <p:scale>
        <a:sx n="33" d="100"/>
        <a:sy n="33" d="100"/>
      </p:scale>
      <p:origin x="42"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99D17614-A631-4DBD-9A1B-9E0849CF4398}" type="datetimeFigureOut">
              <a:rPr lang="en-US" smtClean="0"/>
              <a:t>1/23/2013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C906C22-C0D1-40AE-998B-278F480D55CA}"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advClick="0" advTm="2600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D17614-A631-4DBD-9A1B-9E0849CF4398}"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06C22-C0D1-40AE-998B-278F480D55CA}" type="slidenum">
              <a:rPr lang="en-US" smtClean="0"/>
              <a:t>‹#›</a:t>
            </a:fld>
            <a:endParaRPr lang="en-US"/>
          </a:p>
        </p:txBody>
      </p:sp>
    </p:spTree>
  </p:cSld>
  <p:clrMapOvr>
    <a:masterClrMapping/>
  </p:clrMapOvr>
  <p:transition advClick="0" advTm="2600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D17614-A631-4DBD-9A1B-9E0849CF4398}"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06C22-C0D1-40AE-998B-278F480D55CA}" type="slidenum">
              <a:rPr lang="en-US" smtClean="0"/>
              <a:t>‹#›</a:t>
            </a:fld>
            <a:endParaRPr lang="en-US"/>
          </a:p>
        </p:txBody>
      </p:sp>
    </p:spTree>
  </p:cSld>
  <p:clrMapOvr>
    <a:masterClrMapping/>
  </p:clrMapOvr>
  <p:transition advClick="0" advTm="2600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D17614-A631-4DBD-9A1B-9E0849CF4398}"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06C22-C0D1-40AE-998B-278F480D55CA}" type="slidenum">
              <a:rPr lang="en-US" smtClean="0"/>
              <a:t>‹#›</a:t>
            </a:fld>
            <a:endParaRPr lang="en-US"/>
          </a:p>
        </p:txBody>
      </p:sp>
    </p:spTree>
  </p:cSld>
  <p:clrMapOvr>
    <a:masterClrMapping/>
  </p:clrMapOvr>
  <p:transition advClick="0" advTm="2600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9D17614-A631-4DBD-9A1B-9E0849CF4398}" type="datetimeFigureOut">
              <a:rPr lang="en-US" smtClean="0"/>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1C906C22-C0D1-40AE-998B-278F480D55C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advClick="0" advTm="2600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9D17614-A631-4DBD-9A1B-9E0849CF4398}" type="datetimeFigureOut">
              <a:rPr lang="en-US" smtClean="0"/>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906C22-C0D1-40AE-998B-278F480D55CA}" type="slidenum">
              <a:rPr lang="en-US" smtClean="0"/>
              <a:t>‹#›</a:t>
            </a:fld>
            <a:endParaRPr lang="en-US"/>
          </a:p>
        </p:txBody>
      </p:sp>
    </p:spTree>
  </p:cSld>
  <p:clrMapOvr>
    <a:masterClrMapping/>
  </p:clrMapOvr>
  <p:transition advClick="0" advTm="2600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9D17614-A631-4DBD-9A1B-9E0849CF4398}" type="datetimeFigureOut">
              <a:rPr lang="en-US" smtClean="0"/>
              <a:t>1/23/2013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906C22-C0D1-40AE-998B-278F480D55CA}" type="slidenum">
              <a:rPr lang="en-US" smtClean="0"/>
              <a:t>‹#›</a:t>
            </a:fld>
            <a:endParaRPr lang="en-US"/>
          </a:p>
        </p:txBody>
      </p:sp>
    </p:spTree>
  </p:cSld>
  <p:clrMapOvr>
    <a:masterClrMapping/>
  </p:clrMapOvr>
  <p:transition advClick="0" advTm="2600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9D17614-A631-4DBD-9A1B-9E0849CF4398}" type="datetimeFigureOut">
              <a:rPr lang="en-US" smtClean="0"/>
              <a:t>1/23/2013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906C22-C0D1-40AE-998B-278F480D55CA}" type="slidenum">
              <a:rPr lang="en-US" smtClean="0"/>
              <a:t>‹#›</a:t>
            </a:fld>
            <a:endParaRPr lang="en-US"/>
          </a:p>
        </p:txBody>
      </p:sp>
    </p:spTree>
  </p:cSld>
  <p:clrMapOvr>
    <a:masterClrMapping/>
  </p:clrMapOvr>
  <p:transition advClick="0" advTm="2600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D17614-A631-4DBD-9A1B-9E0849CF4398}" type="datetimeFigureOut">
              <a:rPr lang="en-US" smtClean="0"/>
              <a:t>1/23/2013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906C22-C0D1-40AE-998B-278F480D55CA}" type="slidenum">
              <a:rPr lang="en-US" smtClean="0"/>
              <a:t>‹#›</a:t>
            </a:fld>
            <a:endParaRPr lang="en-US"/>
          </a:p>
        </p:txBody>
      </p:sp>
    </p:spTree>
  </p:cSld>
  <p:clrMapOvr>
    <a:masterClrMapping/>
  </p:clrMapOvr>
  <p:transition advClick="0" advTm="2600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9D17614-A631-4DBD-9A1B-9E0849CF4398}" type="datetimeFigureOut">
              <a:rPr lang="en-US" smtClean="0"/>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906C22-C0D1-40AE-998B-278F480D55CA}" type="slidenum">
              <a:rPr lang="en-US" smtClean="0"/>
              <a:t>‹#›</a:t>
            </a:fld>
            <a:endParaRPr lang="en-US"/>
          </a:p>
        </p:txBody>
      </p:sp>
    </p:spTree>
  </p:cSld>
  <p:clrMapOvr>
    <a:masterClrMapping/>
  </p:clrMapOvr>
  <p:transition advClick="0" advTm="2600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D17614-A631-4DBD-9A1B-9E0849CF4398}" type="datetimeFigureOut">
              <a:rPr lang="en-US" smtClean="0"/>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906C22-C0D1-40AE-998B-278F480D55CA}" type="slidenum">
              <a:rPr lang="en-US" smtClean="0"/>
              <a:t>‹#›</a:t>
            </a:fld>
            <a:endParaRPr lang="en-US"/>
          </a:p>
        </p:txBody>
      </p:sp>
    </p:spTree>
  </p:cSld>
  <p:clrMapOvr>
    <a:masterClrMapping/>
  </p:clrMapOvr>
  <p:transition advClick="0" advTm="2600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9D17614-A631-4DBD-9A1B-9E0849CF4398}" type="datetimeFigureOut">
              <a:rPr lang="en-US" smtClean="0"/>
              <a:t>1/23/2013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C906C22-C0D1-40AE-998B-278F480D55C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advClick="0" advTm="26000">
    <p:wipe/>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is E-Orders?</a:t>
            </a:r>
            <a:endParaRPr lang="en-US" dirty="0"/>
          </a:p>
        </p:txBody>
      </p:sp>
      <p:sp>
        <p:nvSpPr>
          <p:cNvPr id="3" name="Subtitle 2"/>
          <p:cNvSpPr>
            <a:spLocks noGrp="1"/>
          </p:cNvSpPr>
          <p:nvPr>
            <p:ph type="subTitle" idx="1"/>
          </p:nvPr>
        </p:nvSpPr>
        <p:spPr/>
        <p:txBody>
          <a:bodyPr>
            <a:normAutofit fontScale="92500" lnSpcReduction="20000"/>
          </a:bodyPr>
          <a:lstStyle/>
          <a:p>
            <a:r>
              <a:rPr lang="en-US" b="1" dirty="0" smtClean="0"/>
              <a:t>E-Orders is an application that lets authorized users, attorneys, and trustees upload a proposed order for court consideration without any docketing to CM/ECF occurring</a:t>
            </a:r>
            <a:r>
              <a:rPr lang="en-US" dirty="0" smtClean="0"/>
              <a:t>.</a:t>
            </a:r>
            <a:endParaRPr lang="en-US" dirty="0"/>
          </a:p>
        </p:txBody>
      </p:sp>
    </p:spTree>
    <p:extLst>
      <p:ext uri="{BB962C8B-B14F-4D97-AF65-F5344CB8AC3E}">
        <p14:creationId xmlns:p14="http://schemas.microsoft.com/office/powerpoint/2010/main" val="780874347"/>
      </p:ext>
    </p:extLst>
  </p:cSld>
  <p:clrMapOvr>
    <a:masterClrMapping/>
  </p:clrMapOvr>
  <mc:AlternateContent xmlns:mc="http://schemas.openxmlformats.org/markup-compatibility/2006" xmlns:p14="http://schemas.microsoft.com/office/powerpoint/2010/main">
    <mc:Choice Requires="p14">
      <p:transition spd="slow" p14:dur="3400" advClick="0" advTm="26000">
        <p14:reveal/>
      </p:transition>
    </mc:Choice>
    <mc:Fallback xmlns="">
      <p:transition spd="slow" advClick="0" advTm="26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381000"/>
            <a:ext cx="8229600" cy="1447800"/>
          </a:xfrm>
        </p:spPr>
        <p:txBody>
          <a:bodyPr>
            <a:normAutofit fontScale="90000"/>
          </a:bodyPr>
          <a:lstStyle/>
          <a:p>
            <a:r>
              <a:rPr lang="en-US" dirty="0" smtClean="0"/>
              <a:t>SELECT ORDER TYPE FROM THE DROP DOWN BOX</a:t>
            </a:r>
            <a:endParaRPr lang="en-US" dirty="0"/>
          </a:p>
        </p:txBody>
      </p:sp>
      <p:sp>
        <p:nvSpPr>
          <p:cNvPr id="3" name="Subtitle 2"/>
          <p:cNvSpPr>
            <a:spLocks noGrp="1"/>
          </p:cNvSpPr>
          <p:nvPr>
            <p:ph type="subTitle" idx="1"/>
          </p:nvPr>
        </p:nvSpPr>
        <p:spPr/>
        <p:txBody>
          <a:bodyPr/>
          <a:lstStyle/>
          <a:p>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28800"/>
            <a:ext cx="9067800" cy="4750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Left Arrow 3"/>
          <p:cNvSpPr/>
          <p:nvPr/>
        </p:nvSpPr>
        <p:spPr>
          <a:xfrm>
            <a:off x="3170499" y="2514600"/>
            <a:ext cx="1066800" cy="228600"/>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1273051877"/>
      </p:ext>
    </p:extLst>
  </p:cSld>
  <p:clrMapOvr>
    <a:masterClrMapping/>
  </p:clrMapOvr>
  <mc:AlternateContent xmlns:mc="http://schemas.openxmlformats.org/markup-compatibility/2006" xmlns:p14="http://schemas.microsoft.com/office/powerpoint/2010/main">
    <mc:Choice Requires="p14">
      <p:transition spd="slow" p14:dur="3400" advTm="26000">
        <p14:reveal/>
      </p:transition>
    </mc:Choice>
    <mc:Fallback xmlns="">
      <p:transition spd="slow" advTm="26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676400"/>
          </a:xfrm>
        </p:spPr>
        <p:txBody>
          <a:bodyPr>
            <a:normAutofit fontScale="90000"/>
          </a:bodyPr>
          <a:lstStyle/>
          <a:p>
            <a:r>
              <a:rPr lang="en-US" dirty="0" smtClean="0"/>
              <a:t>Select Browse to upload </a:t>
            </a:r>
            <a:r>
              <a:rPr lang="en-US" dirty="0" err="1" smtClean="0"/>
              <a:t>pdf</a:t>
            </a:r>
            <a:r>
              <a:rPr lang="en-US" dirty="0" smtClean="0"/>
              <a:t> proposed order</a:t>
            </a:r>
            <a:endParaRPr lang="en-US" dirty="0"/>
          </a:p>
        </p:txBody>
      </p:sp>
      <p:sp>
        <p:nvSpPr>
          <p:cNvPr id="3" name="Subtitle 2"/>
          <p:cNvSpPr>
            <a:spLocks noGrp="1"/>
          </p:cNvSpPr>
          <p:nvPr>
            <p:ph type="subTitle" idx="1"/>
          </p:nvPr>
        </p:nvSpPr>
        <p:spPr>
          <a:xfrm>
            <a:off x="0" y="1981200"/>
            <a:ext cx="9220200" cy="2359820"/>
          </a:xfrm>
        </p:spPr>
        <p:txBody>
          <a:bodyPr/>
          <a:lstStyle/>
          <a:p>
            <a:r>
              <a:rPr lang="en-US" dirty="0" smtClean="0"/>
              <a:t>f</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62164"/>
            <a:ext cx="9144000" cy="2278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Up Arrow 3"/>
          <p:cNvSpPr/>
          <p:nvPr/>
        </p:nvSpPr>
        <p:spPr>
          <a:xfrm>
            <a:off x="5231034" y="3163266"/>
            <a:ext cx="190500" cy="378619"/>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 name="TextBox 4"/>
          <p:cNvSpPr txBox="1"/>
          <p:nvPr/>
        </p:nvSpPr>
        <p:spPr>
          <a:xfrm>
            <a:off x="304800" y="4724400"/>
            <a:ext cx="8686800" cy="2031325"/>
          </a:xfrm>
          <a:prstGeom prst="rect">
            <a:avLst/>
          </a:prstGeom>
          <a:noFill/>
        </p:spPr>
        <p:txBody>
          <a:bodyPr wrap="square" rtlCol="0">
            <a:spAutoFit/>
          </a:bodyPr>
          <a:lstStyle/>
          <a:p>
            <a:r>
              <a:rPr lang="en-US" b="1" dirty="0" smtClean="0"/>
              <a:t>Highlight the PDF proposed order to be uploaded, then right click to open the order to make sure it is the correct order.</a:t>
            </a:r>
          </a:p>
          <a:p>
            <a:endParaRPr lang="en-US" b="1" dirty="0"/>
          </a:p>
          <a:p>
            <a:r>
              <a:rPr lang="en-US" b="1" dirty="0" smtClean="0"/>
              <a:t>Click open to upload the PDF proposed order so that the file name appears in the file to upload box. </a:t>
            </a:r>
          </a:p>
          <a:p>
            <a:endParaRPr lang="en-US" b="1" dirty="0"/>
          </a:p>
          <a:p>
            <a:r>
              <a:rPr lang="en-US" b="1" dirty="0" smtClean="0"/>
              <a:t>If the proposed order has attachments select yes and repeat the above.</a:t>
            </a:r>
          </a:p>
        </p:txBody>
      </p:sp>
    </p:spTree>
    <p:extLst>
      <p:ext uri="{BB962C8B-B14F-4D97-AF65-F5344CB8AC3E}">
        <p14:creationId xmlns:p14="http://schemas.microsoft.com/office/powerpoint/2010/main" val="2576775756"/>
      </p:ext>
    </p:extLst>
  </p:cSld>
  <p:clrMapOvr>
    <a:masterClrMapping/>
  </p:clrMapOvr>
  <mc:AlternateContent xmlns:mc="http://schemas.openxmlformats.org/markup-compatibility/2006" xmlns:p14="http://schemas.microsoft.com/office/powerpoint/2010/main">
    <mc:Choice Requires="p14">
      <p:transition spd="slow" p14:dur="3400" advTm="26000">
        <p14:reveal/>
      </p:transition>
    </mc:Choice>
    <mc:Fallback xmlns="">
      <p:transition spd="slow" advTm="26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SUBMITTING THE ORDER</a:t>
            </a:r>
            <a:endParaRPr lang="en-US" dirty="0"/>
          </a:p>
        </p:txBody>
      </p:sp>
      <p:sp>
        <p:nvSpPr>
          <p:cNvPr id="3" name="Subtitle 2"/>
          <p:cNvSpPr>
            <a:spLocks noGrp="1"/>
          </p:cNvSpPr>
          <p:nvPr>
            <p:ph type="subTitle" idx="1"/>
          </p:nvPr>
        </p:nvSpPr>
        <p:spPr/>
        <p:txBody>
          <a:bodyPr>
            <a:normAutofit fontScale="85000" lnSpcReduction="10000"/>
          </a:bodyPr>
          <a:lstStyle/>
          <a:p>
            <a:r>
              <a:rPr lang="en-US" dirty="0" smtClean="0"/>
              <a:t>Before clicking next, make sure the information and documents that have been uploaded are correct. By clicking next, the filer commits the transaction and will have no further opportunity to modify the submission</a:t>
            </a:r>
            <a:endParaRPr lang="en-US" dirty="0"/>
          </a:p>
        </p:txBody>
      </p:sp>
    </p:spTree>
    <p:extLst>
      <p:ext uri="{BB962C8B-B14F-4D97-AF65-F5344CB8AC3E}">
        <p14:creationId xmlns:p14="http://schemas.microsoft.com/office/powerpoint/2010/main" val="2338307598"/>
      </p:ext>
    </p:extLst>
  </p:cSld>
  <p:clrMapOvr>
    <a:masterClrMapping/>
  </p:clrMapOvr>
  <p:transition advClick="0" advTm="26000">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After Uploading the proposed order	</a:t>
            </a:r>
            <a:endParaRPr lang="en-US" dirty="0"/>
          </a:p>
        </p:txBody>
      </p:sp>
      <p:sp>
        <p:nvSpPr>
          <p:cNvPr id="3" name="Subtitle 2"/>
          <p:cNvSpPr>
            <a:spLocks noGrp="1"/>
          </p:cNvSpPr>
          <p:nvPr>
            <p:ph type="subTitle" idx="1"/>
          </p:nvPr>
        </p:nvSpPr>
        <p:spPr>
          <a:xfrm>
            <a:off x="152400" y="3331698"/>
            <a:ext cx="8839200" cy="3526302"/>
          </a:xfrm>
        </p:spPr>
        <p:txBody>
          <a:bodyPr>
            <a:normAutofit/>
          </a:bodyPr>
          <a:lstStyle/>
          <a:p>
            <a:r>
              <a:rPr lang="en-US" b="1" dirty="0" smtClean="0"/>
              <a:t>Once an order is uploaded you can then track the status of the order by following these steps:</a:t>
            </a:r>
          </a:p>
          <a:p>
            <a:endParaRPr lang="en-US" b="1" dirty="0" smtClean="0"/>
          </a:p>
          <a:p>
            <a:pPr marL="514350" indent="-514350">
              <a:buAutoNum type="arabicPeriod"/>
            </a:pPr>
            <a:r>
              <a:rPr lang="en-US" b="1" dirty="0" smtClean="0"/>
              <a:t>Log in to CM/ECF</a:t>
            </a:r>
          </a:p>
          <a:p>
            <a:pPr marL="514350" indent="-514350">
              <a:buAutoNum type="arabicPeriod"/>
            </a:pPr>
            <a:r>
              <a:rPr lang="en-US" b="1" dirty="0" smtClean="0"/>
              <a:t>Select Reports then proposed order query</a:t>
            </a:r>
          </a:p>
          <a:p>
            <a:pPr marL="514350" indent="-514350">
              <a:buAutoNum type="arabicPeriod"/>
            </a:pPr>
            <a:r>
              <a:rPr lang="en-US" b="1" dirty="0"/>
              <a:t> </a:t>
            </a:r>
            <a:r>
              <a:rPr lang="en-US" b="1" dirty="0" smtClean="0"/>
              <a:t>Enter the case number and select next.</a:t>
            </a:r>
          </a:p>
        </p:txBody>
      </p:sp>
    </p:spTree>
    <p:extLst>
      <p:ext uri="{BB962C8B-B14F-4D97-AF65-F5344CB8AC3E}">
        <p14:creationId xmlns:p14="http://schemas.microsoft.com/office/powerpoint/2010/main" val="338142255"/>
      </p:ext>
    </p:extLst>
  </p:cSld>
  <p:clrMapOvr>
    <a:masterClrMapping/>
  </p:clrMapOvr>
  <mc:AlternateContent xmlns:mc="http://schemas.openxmlformats.org/markup-compatibility/2006" xmlns:p14="http://schemas.microsoft.com/office/powerpoint/2010/main">
    <mc:Choice Requires="p14">
      <p:transition spd="slow" p14:dur="3400" advClick="0" advTm="26000">
        <p14:reveal/>
      </p:transition>
    </mc:Choice>
    <mc:Fallback xmlns="">
      <p:transition spd="slow" advClick="0" advTm="2600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PROPOSED ORDER QUARY</a:t>
            </a:r>
            <a:endParaRPr lang="en-US" dirty="0"/>
          </a:p>
        </p:txBody>
      </p:sp>
      <p:sp>
        <p:nvSpPr>
          <p:cNvPr id="3" name="Subtitle 2"/>
          <p:cNvSpPr>
            <a:spLocks noGrp="1"/>
          </p:cNvSpPr>
          <p:nvPr>
            <p:ph type="subTitle" idx="1"/>
          </p:nvPr>
        </p:nvSpPr>
        <p:spPr/>
        <p:txBody>
          <a:bodyPr/>
          <a:lstStyle/>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0"/>
            <a:ext cx="9067800" cy="701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449257"/>
      </p:ext>
    </p:extLst>
  </p:cSld>
  <p:clrMapOvr>
    <a:masterClrMapping/>
  </p:clrMapOvr>
  <p:transition advClick="0" advTm="26000">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4038600"/>
          </a:xfrm>
        </p:spPr>
        <p:txBody>
          <a:bodyPr>
            <a:noAutofit/>
          </a:bodyPr>
          <a:lstStyle/>
          <a:p>
            <a:r>
              <a:rPr lang="en-US" sz="3760" dirty="0" smtClean="0"/>
              <a:t>Procedures for Electronic Submission of Proposed Orders</a:t>
            </a:r>
            <a:endParaRPr lang="en-US" sz="3760" dirty="0"/>
          </a:p>
        </p:txBody>
      </p:sp>
    </p:spTree>
    <p:extLst>
      <p:ext uri="{BB962C8B-B14F-4D97-AF65-F5344CB8AC3E}">
        <p14:creationId xmlns:p14="http://schemas.microsoft.com/office/powerpoint/2010/main" val="1018360936"/>
      </p:ext>
    </p:extLst>
  </p:cSld>
  <p:clrMapOvr>
    <a:masterClrMapping/>
  </p:clrMapOvr>
  <mc:AlternateContent xmlns:mc="http://schemas.openxmlformats.org/markup-compatibility/2006" xmlns:p14="http://schemas.microsoft.com/office/powerpoint/2010/main">
    <mc:Choice Requires="p14">
      <p:transition spd="slow" p14:dur="3400" advClick="0" advTm="26000">
        <p14:reveal/>
      </p:transition>
    </mc:Choice>
    <mc:Fallback xmlns="">
      <p:transition spd="slow" advClick="0" advTm="26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Preparing the Proposed Order	</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Create the proposed order using a word processing application (i.e. Word or WordPerfect) and convert it to a text accessible PDF file to allow editing. Do not scan the image.</a:t>
            </a:r>
          </a:p>
          <a:p>
            <a:endParaRPr lang="en-US" b="1" dirty="0"/>
          </a:p>
          <a:p>
            <a:r>
              <a:rPr lang="en-US" b="1" dirty="0" smtClean="0"/>
              <a:t>Convert the proposed order from a word processing document to a portable Document Format (PDF).</a:t>
            </a:r>
          </a:p>
          <a:p>
            <a:endParaRPr lang="en-US" b="1" dirty="0"/>
          </a:p>
          <a:p>
            <a:r>
              <a:rPr lang="en-US" b="1" dirty="0" smtClean="0"/>
              <a:t>Leave a four-inch margin at the bottom of the last page of the proposed order for the date and the Judge’s signature. Do not include a line for the date or the Judge’s signature. The system will automatically be affixed by the system after court review.</a:t>
            </a:r>
          </a:p>
          <a:p>
            <a:endParaRPr lang="en-US" b="1" dirty="0"/>
          </a:p>
          <a:p>
            <a:r>
              <a:rPr lang="en-US" b="1" dirty="0" smtClean="0"/>
              <a:t>When assigning a filename to your PDF document do not use any special characters such as !@#$%^&amp;*()_+*/:&lt;&lt;,.</a:t>
            </a:r>
          </a:p>
          <a:p>
            <a:endParaRPr lang="en-US" dirty="0"/>
          </a:p>
        </p:txBody>
      </p:sp>
    </p:spTree>
    <p:extLst>
      <p:ext uri="{BB962C8B-B14F-4D97-AF65-F5344CB8AC3E}">
        <p14:creationId xmlns:p14="http://schemas.microsoft.com/office/powerpoint/2010/main" val="3593286495"/>
      </p:ext>
    </p:extLst>
  </p:cSld>
  <p:clrMapOvr>
    <a:masterClrMapping/>
  </p:clrMapOvr>
  <mc:AlternateContent xmlns:mc="http://schemas.openxmlformats.org/markup-compatibility/2006" xmlns:p14="http://schemas.microsoft.com/office/powerpoint/2010/main">
    <mc:Choice Requires="p14">
      <p:transition spd="slow" p14:dur="3400" advClick="0" advTm="26000">
        <p14:reveal/>
      </p:transition>
    </mc:Choice>
    <mc:Fallback xmlns="">
      <p:transition spd="slow" advClick="0" advTm="26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Uploading the Proposed order </a:t>
            </a:r>
            <a:endParaRPr lang="en-US" dirty="0"/>
          </a:p>
        </p:txBody>
      </p:sp>
      <p:sp>
        <p:nvSpPr>
          <p:cNvPr id="3" name="Subtitle 2"/>
          <p:cNvSpPr>
            <a:spLocks noGrp="1"/>
          </p:cNvSpPr>
          <p:nvPr>
            <p:ph idx="1"/>
          </p:nvPr>
        </p:nvSpPr>
        <p:spPr/>
        <p:txBody>
          <a:bodyPr/>
          <a:lstStyle/>
          <a:p>
            <a:pPr marL="457200" indent="-457200">
              <a:buFont typeface="Arial" pitchFamily="34" charset="0"/>
              <a:buChar char="•"/>
            </a:pPr>
            <a:r>
              <a:rPr lang="en-US" dirty="0" smtClean="0"/>
              <a:t>Log in to CM/ECF</a:t>
            </a:r>
          </a:p>
          <a:p>
            <a:pPr marL="457200" indent="-457200">
              <a:buFont typeface="Arial" pitchFamily="34" charset="0"/>
              <a:buChar char="•"/>
            </a:pPr>
            <a:r>
              <a:rPr lang="en-US" dirty="0" smtClean="0"/>
              <a:t>Select either Bankruptcy or Adversary from the CM/ECF Menu Bar.</a:t>
            </a:r>
          </a:p>
          <a:p>
            <a:pPr marL="457200" indent="-457200">
              <a:buFont typeface="Arial" pitchFamily="34" charset="0"/>
              <a:buChar char="•"/>
            </a:pPr>
            <a:endParaRPr lang="en-US" dirty="0"/>
          </a:p>
          <a:p>
            <a:pPr marL="0" indent="0">
              <a:buNone/>
            </a:pPr>
            <a:endParaRPr lang="en-US" dirty="0"/>
          </a:p>
        </p:txBody>
      </p:sp>
      <p:pic>
        <p:nvPicPr>
          <p:cNvPr id="4" name="Picture 3">
            <a:hlinkHover r:id="" action="ppaction://noaction" highlightClick="1"/>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24200"/>
            <a:ext cx="8839200" cy="3124200"/>
          </a:xfrm>
          <a:prstGeom prst="rect">
            <a:avLst/>
          </a:prstGeom>
        </p:spPr>
      </p:pic>
      <p:sp>
        <p:nvSpPr>
          <p:cNvPr id="5" name="Up Arrow 4"/>
          <p:cNvSpPr/>
          <p:nvPr/>
        </p:nvSpPr>
        <p:spPr>
          <a:xfrm>
            <a:off x="1328550" y="3639787"/>
            <a:ext cx="271649" cy="3810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 name="Up Arrow 5"/>
          <p:cNvSpPr/>
          <p:nvPr/>
        </p:nvSpPr>
        <p:spPr>
          <a:xfrm>
            <a:off x="2667000" y="3639787"/>
            <a:ext cx="304800" cy="3810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2299167419"/>
      </p:ext>
    </p:extLst>
  </p:cSld>
  <p:clrMapOvr>
    <a:masterClrMapping/>
  </p:clrMapOvr>
  <mc:AlternateContent xmlns:mc="http://schemas.openxmlformats.org/markup-compatibility/2006" xmlns:p14="http://schemas.microsoft.com/office/powerpoint/2010/main">
    <mc:Choice Requires="p14">
      <p:transition spd="slow" p14:dur="3400" advClick="0" advTm="26000">
        <p14:reveal/>
      </p:transition>
    </mc:Choice>
    <mc:Fallback xmlns="">
      <p:transition spd="slow" advClick="0" advTm="26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609600"/>
            <a:ext cx="8229600" cy="1066800"/>
          </a:xfrm>
        </p:spPr>
        <p:txBody>
          <a:bodyPr/>
          <a:lstStyle/>
          <a:p>
            <a:r>
              <a:rPr lang="en-US" dirty="0" smtClean="0"/>
              <a:t>Select Order upload</a:t>
            </a:r>
            <a:endParaRPr lang="en-US" dirty="0"/>
          </a:p>
        </p:txBody>
      </p:sp>
      <p:sp>
        <p:nvSpPr>
          <p:cNvPr id="3" name="Subtitle 2"/>
          <p:cNvSpPr>
            <a:spLocks noGrp="1"/>
          </p:cNvSpPr>
          <p:nvPr>
            <p:ph type="subTitle"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33600"/>
            <a:ext cx="91440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Up Arrow 3"/>
          <p:cNvSpPr/>
          <p:nvPr/>
        </p:nvSpPr>
        <p:spPr>
          <a:xfrm>
            <a:off x="2002903" y="4114800"/>
            <a:ext cx="381000" cy="295275"/>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1831780065"/>
      </p:ext>
    </p:extLst>
  </p:cSld>
  <p:clrMapOvr>
    <a:masterClrMapping/>
  </p:clrMapOvr>
  <mc:AlternateContent xmlns:mc="http://schemas.openxmlformats.org/markup-compatibility/2006" xmlns:p14="http://schemas.microsoft.com/office/powerpoint/2010/main">
    <mc:Choice Requires="p14">
      <p:transition spd="slow" p14:dur="3400" advClick="0" advTm="26000">
        <p14:reveal/>
      </p:transition>
    </mc:Choice>
    <mc:Fallback xmlns="">
      <p:transition spd="slow" advClick="0" advTm="26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457200"/>
            <a:ext cx="8229600" cy="1447800"/>
          </a:xfrm>
        </p:spPr>
        <p:txBody>
          <a:bodyPr>
            <a:normAutofit fontScale="90000"/>
          </a:bodyPr>
          <a:lstStyle/>
          <a:p>
            <a:r>
              <a:rPr lang="en-US" dirty="0" smtClean="0"/>
              <a:t>Select single order upload</a:t>
            </a:r>
            <a:endParaRPr lang="en-US" dirty="0"/>
          </a:p>
        </p:txBody>
      </p:sp>
      <p:sp>
        <p:nvSpPr>
          <p:cNvPr id="3" name="Subtitle 2"/>
          <p:cNvSpPr>
            <a:spLocks noGrp="1"/>
          </p:cNvSpPr>
          <p:nvPr>
            <p:ph type="subTitle"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209800"/>
            <a:ext cx="9088056"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Up Arrow 3"/>
          <p:cNvSpPr/>
          <p:nvPr/>
        </p:nvSpPr>
        <p:spPr>
          <a:xfrm>
            <a:off x="609600" y="4953000"/>
            <a:ext cx="457200" cy="4572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2058055775"/>
      </p:ext>
    </p:extLst>
  </p:cSld>
  <p:clrMapOvr>
    <a:masterClrMapping/>
  </p:clrMapOvr>
  <mc:AlternateContent xmlns:mc="http://schemas.openxmlformats.org/markup-compatibility/2006" xmlns:p14="http://schemas.microsoft.com/office/powerpoint/2010/main">
    <mc:Choice Requires="p14">
      <p:transition spd="slow" p14:dur="3400" advClick="0" advTm="26000">
        <p14:reveal/>
      </p:transition>
    </mc:Choice>
    <mc:Fallback xmlns="">
      <p:transition spd="slow" advClick="0" advTm="26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Enter the case number</a:t>
            </a:r>
            <a:endParaRPr lang="en-US" dirty="0"/>
          </a:p>
        </p:txBody>
      </p:sp>
      <p:sp>
        <p:nvSpPr>
          <p:cNvPr id="3" name="Subtitle 2"/>
          <p:cNvSpPr>
            <a:spLocks noGrp="1"/>
          </p:cNvSpPr>
          <p:nvPr>
            <p:ph type="subTitle" idx="1"/>
          </p:nvPr>
        </p:nvSpPr>
        <p:spPr/>
        <p:txBody>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839" y="3279494"/>
            <a:ext cx="77724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Up Arrow 3"/>
          <p:cNvSpPr/>
          <p:nvPr/>
        </p:nvSpPr>
        <p:spPr>
          <a:xfrm>
            <a:off x="2286000" y="4876800"/>
            <a:ext cx="609600" cy="4572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1803790034"/>
      </p:ext>
    </p:extLst>
  </p:cSld>
  <p:clrMapOvr>
    <a:masterClrMapping/>
  </p:clrMapOvr>
  <mc:AlternateContent xmlns:mc="http://schemas.openxmlformats.org/markup-compatibility/2006" xmlns:p14="http://schemas.microsoft.com/office/powerpoint/2010/main">
    <mc:Choice Requires="p14">
      <p:transition spd="slow" p14:dur="3400" advTm="26000">
        <p14:reveal/>
      </p:transition>
    </mc:Choice>
    <mc:Fallback xmlns="">
      <p:transition spd="slow" advTm="26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762000"/>
          </a:xfrm>
        </p:spPr>
        <p:txBody>
          <a:bodyPr>
            <a:normAutofit/>
          </a:bodyPr>
          <a:lstStyle/>
          <a:p>
            <a:r>
              <a:rPr lang="en-US" dirty="0" smtClean="0"/>
              <a:t>Document number	</a:t>
            </a:r>
            <a:endParaRPr lang="en-US" dirty="0"/>
          </a:p>
        </p:txBody>
      </p:sp>
      <p:sp>
        <p:nvSpPr>
          <p:cNvPr id="3" name="Subtitle 2"/>
          <p:cNvSpPr>
            <a:spLocks noGrp="1"/>
          </p:cNvSpPr>
          <p:nvPr>
            <p:ph type="subTitle" idx="1"/>
          </p:nvPr>
        </p:nvSpPr>
        <p:spPr>
          <a:xfrm>
            <a:off x="-152400" y="990600"/>
            <a:ext cx="9067800" cy="5715000"/>
          </a:xfrm>
        </p:spPr>
        <p:txBody>
          <a:bodyPr>
            <a:normAutofit/>
          </a:bodyPr>
          <a:lstStyle/>
          <a:p>
            <a:r>
              <a:rPr lang="en-US" dirty="0" smtClean="0"/>
              <a:t>Enter the document number of the related motion or application for which the order is being submitted. </a:t>
            </a:r>
          </a:p>
          <a:p>
            <a:endParaRPr lang="en-US" dirty="0"/>
          </a:p>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905000"/>
            <a:ext cx="5943600" cy="160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Up Arrow 3"/>
          <p:cNvSpPr/>
          <p:nvPr/>
        </p:nvSpPr>
        <p:spPr>
          <a:xfrm>
            <a:off x="5248367" y="2971800"/>
            <a:ext cx="484632" cy="3810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 name="TextBox 4"/>
          <p:cNvSpPr txBox="1"/>
          <p:nvPr/>
        </p:nvSpPr>
        <p:spPr>
          <a:xfrm>
            <a:off x="0" y="3763420"/>
            <a:ext cx="9296400" cy="1200329"/>
          </a:xfrm>
          <a:prstGeom prst="rect">
            <a:avLst/>
          </a:prstGeom>
          <a:noFill/>
        </p:spPr>
        <p:txBody>
          <a:bodyPr wrap="square" rtlCol="0">
            <a:spAutoFit/>
          </a:bodyPr>
          <a:lstStyle/>
          <a:p>
            <a:r>
              <a:rPr lang="en-US" b="1" dirty="0" smtClean="0"/>
              <a:t>if you do not have the related document number, click on the next button to  continue. You can search for the related document number by entering date range or document range. If you are not sure of the date range the related filing was filed you can select  from the listed provided.</a:t>
            </a:r>
            <a:endParaRPr lang="en-US" b="1" dirty="0"/>
          </a:p>
        </p:txBody>
      </p:sp>
    </p:spTree>
    <p:extLst>
      <p:ext uri="{BB962C8B-B14F-4D97-AF65-F5344CB8AC3E}">
        <p14:creationId xmlns:p14="http://schemas.microsoft.com/office/powerpoint/2010/main" val="356592746"/>
      </p:ext>
    </p:extLst>
  </p:cSld>
  <p:clrMapOvr>
    <a:masterClrMapping/>
  </p:clrMapOvr>
  <mc:AlternateContent xmlns:mc="http://schemas.openxmlformats.org/markup-compatibility/2006" xmlns:p14="http://schemas.microsoft.com/office/powerpoint/2010/main">
    <mc:Choice Requires="p14">
      <p:transition spd="slow" p14:dur="3400" advTm="26000">
        <p14:reveal/>
      </p:transition>
    </mc:Choice>
    <mc:Fallback xmlns="">
      <p:transition spd="slow" advTm="26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685800"/>
          </a:xfrm>
        </p:spPr>
        <p:txBody>
          <a:bodyPr>
            <a:normAutofit fontScale="90000"/>
          </a:bodyPr>
          <a:lstStyle/>
          <a:p>
            <a:r>
              <a:rPr lang="en-US" dirty="0" smtClean="0"/>
              <a:t>Unknown Doc. number</a:t>
            </a:r>
            <a:endParaRPr lang="en-US" dirty="0"/>
          </a:p>
        </p:txBody>
      </p:sp>
      <p:sp>
        <p:nvSpPr>
          <p:cNvPr id="3" name="Subtitle 2"/>
          <p:cNvSpPr>
            <a:spLocks noGrp="1"/>
          </p:cNvSpPr>
          <p:nvPr>
            <p:ph type="subTitle" idx="1"/>
          </p:nvPr>
        </p:nvSpPr>
        <p:spPr>
          <a:xfrm>
            <a:off x="0" y="685800"/>
            <a:ext cx="8915400" cy="1676400"/>
          </a:xfrm>
        </p:spPr>
        <p:txBody>
          <a:bodyPr>
            <a:normAutofit fontScale="92500"/>
          </a:bodyPr>
          <a:lstStyle/>
          <a:p>
            <a:r>
              <a:rPr lang="en-US" b="1" dirty="0" smtClean="0"/>
              <a:t>If </a:t>
            </a:r>
            <a:r>
              <a:rPr lang="en-US" b="1" dirty="0"/>
              <a:t>you do not have the related document number, click on the next button to  continue. You can search for the related document number by entering date </a:t>
            </a:r>
            <a:r>
              <a:rPr lang="en-US" b="1" dirty="0" smtClean="0"/>
              <a:t>range, </a:t>
            </a:r>
            <a:r>
              <a:rPr lang="en-US" b="1" dirty="0"/>
              <a:t>document </a:t>
            </a:r>
            <a:r>
              <a:rPr lang="en-US" b="1" dirty="0" smtClean="0"/>
              <a:t>range, or selecting from the list provided</a:t>
            </a:r>
            <a:endParaRPr lang="en-US" b="1" dirty="0"/>
          </a:p>
          <a:p>
            <a:endParaRPr lang="en-US" dirty="0"/>
          </a:p>
        </p:txBody>
      </p:sp>
      <p:pic>
        <p:nvPicPr>
          <p:cNvPr id="51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721" y="2590800"/>
            <a:ext cx="9296399"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Left Arrow 3"/>
          <p:cNvSpPr/>
          <p:nvPr/>
        </p:nvSpPr>
        <p:spPr>
          <a:xfrm>
            <a:off x="2057400" y="4419600"/>
            <a:ext cx="1371600" cy="457200"/>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7" name="Right Arrow 6"/>
          <p:cNvSpPr/>
          <p:nvPr/>
        </p:nvSpPr>
        <p:spPr>
          <a:xfrm>
            <a:off x="547255" y="6290953"/>
            <a:ext cx="457200" cy="1524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 name="Down Arrow 7"/>
          <p:cNvSpPr/>
          <p:nvPr/>
        </p:nvSpPr>
        <p:spPr>
          <a:xfrm>
            <a:off x="228600" y="6290953"/>
            <a:ext cx="152400" cy="26224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3615171469"/>
      </p:ext>
    </p:extLst>
  </p:cSld>
  <p:clrMapOvr>
    <a:masterClrMapping/>
  </p:clrMapOvr>
  <mc:AlternateContent xmlns:mc="http://schemas.openxmlformats.org/markup-compatibility/2006" xmlns:p14="http://schemas.microsoft.com/office/powerpoint/2010/main">
    <mc:Choice Requires="p14">
      <p:transition spd="slow" p14:dur="3400" advTm="26000">
        <p14:reveal/>
      </p:transition>
    </mc:Choice>
    <mc:Fallback xmlns="">
      <p:transition spd="slow" advTm="26000">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181</TotalTime>
  <Words>470</Words>
  <Application>Microsoft Office PowerPoint</Application>
  <PresentationFormat>On-screen Show (4:3)</PresentationFormat>
  <Paragraphs>39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Apex</vt:lpstr>
      <vt:lpstr>What is E-Orders?</vt:lpstr>
      <vt:lpstr>Procedures for Electronic Submission of Proposed Orders</vt:lpstr>
      <vt:lpstr>Preparing the Proposed Order </vt:lpstr>
      <vt:lpstr>Uploading the Proposed order </vt:lpstr>
      <vt:lpstr>Select Order upload</vt:lpstr>
      <vt:lpstr>Select single order upload</vt:lpstr>
      <vt:lpstr>Enter the case number</vt:lpstr>
      <vt:lpstr>Document number </vt:lpstr>
      <vt:lpstr>Unknown Doc. number</vt:lpstr>
      <vt:lpstr>SELECT ORDER TYPE FROM THE DROP DOWN BOX</vt:lpstr>
      <vt:lpstr>Select Browse to upload pdf proposed order</vt:lpstr>
      <vt:lpstr>SUBMITTING THE ORDER</vt:lpstr>
      <vt:lpstr>After Uploading the proposed order </vt:lpstr>
      <vt:lpstr>PROPOSED ORDER QUARY</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E-Orders?</dc:title>
  <dc:creator>jlachappelle</dc:creator>
  <cp:lastModifiedBy>rschisano</cp:lastModifiedBy>
  <cp:revision>19</cp:revision>
  <dcterms:created xsi:type="dcterms:W3CDTF">2012-07-23T13:51:21Z</dcterms:created>
  <dcterms:modified xsi:type="dcterms:W3CDTF">2013-01-23T14:50:50Z</dcterms:modified>
</cp:coreProperties>
</file>